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6" r:id="rId2"/>
    <p:sldId id="257" r:id="rId3"/>
    <p:sldId id="258" r:id="rId4"/>
    <p:sldId id="261" r:id="rId5"/>
    <p:sldId id="259" r:id="rId6"/>
    <p:sldId id="263" r:id="rId7"/>
    <p:sldId id="264" r:id="rId8"/>
    <p:sldId id="265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86"/>
    <p:restoredTop sz="94666"/>
  </p:normalViewPr>
  <p:slideViewPr>
    <p:cSldViewPr snapToGrid="0" snapToObjects="1" showGuides="1">
      <p:cViewPr varScale="1">
        <p:scale>
          <a:sx n="96" d="100"/>
          <a:sy n="96" d="100"/>
        </p:scale>
        <p:origin x="176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eg>
</file>

<file path=ppt/media/image5.png>
</file>

<file path=ppt/media/image6.jpe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3/6/18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585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e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1" b="7703"/>
          <a:stretch/>
        </p:blipFill>
        <p:spPr>
          <a:xfrm>
            <a:off x="0" y="0"/>
            <a:ext cx="12192000" cy="687600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19953"/>
            <a:ext cx="12192000" cy="842682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n-US" sz="5400" dirty="0" smtClean="0"/>
              <a:t>Learning Analytics Data Literacy Playground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5504329"/>
            <a:ext cx="12192000" cy="986119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n-US" dirty="0" smtClean="0"/>
              <a:t>#</a:t>
            </a:r>
            <a:r>
              <a:rPr lang="en-US" dirty="0" err="1" smtClean="0"/>
              <a:t>LAKhackathon</a:t>
            </a:r>
            <a:r>
              <a:rPr lang="en-US" dirty="0" smtClean="0"/>
              <a:t> #LAK18</a:t>
            </a:r>
          </a:p>
          <a:p>
            <a:r>
              <a:rPr lang="en-US" dirty="0" smtClean="0"/>
              <a:t>Anne-Marie Scott (Tanya Dorey-Elias, Samantha Ahern)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61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78" b="-13376"/>
          <a:stretch/>
        </p:blipFill>
        <p:spPr>
          <a:xfrm>
            <a:off x="0" y="0"/>
            <a:ext cx="12193729" cy="7956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729" y="1413063"/>
            <a:ext cx="12192000" cy="4031873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80000" rIns="180000">
            <a:spAutoFit/>
          </a:bodyPr>
          <a:lstStyle/>
          <a:p>
            <a:pPr marL="342900" indent="-342900">
              <a:spcAft>
                <a:spcPts val="1200"/>
              </a:spcAft>
              <a:buFont typeface=".AppleSystemUIFont" charset="-120"/>
              <a:buChar char="-"/>
            </a:pPr>
            <a:r>
              <a:rPr lang="en-US" sz="2400" dirty="0" smtClean="0">
                <a:latin typeface="Calibri" charset="0"/>
              </a:rPr>
              <a:t>Which </a:t>
            </a:r>
            <a:r>
              <a:rPr lang="en-US" sz="2400" dirty="0">
                <a:latin typeface="Calibri" charset="0"/>
              </a:rPr>
              <a:t>design processes involve learners, educators and other users effectively in the </a:t>
            </a:r>
            <a:r>
              <a:rPr lang="en-US" sz="2400" b="1" dirty="0">
                <a:latin typeface="Calibri" charset="0"/>
              </a:rPr>
              <a:t>co-design of analytics tools</a:t>
            </a:r>
            <a:r>
              <a:rPr lang="en-US" sz="2400" dirty="0" smtClean="0">
                <a:latin typeface="Calibri" charset="0"/>
              </a:rPr>
              <a:t>?</a:t>
            </a:r>
          </a:p>
          <a:p>
            <a:pPr marL="342900" indent="-342900">
              <a:spcAft>
                <a:spcPts val="1200"/>
              </a:spcAft>
              <a:buFont typeface=".AppleSystemUIFont" charset="-120"/>
              <a:buChar char="-"/>
            </a:pPr>
            <a:r>
              <a:rPr lang="en-US" sz="2400" dirty="0" smtClean="0">
                <a:latin typeface="Calibri" charset="0"/>
              </a:rPr>
              <a:t>Which </a:t>
            </a:r>
            <a:r>
              <a:rPr lang="en-US" sz="2400" dirty="0">
                <a:latin typeface="Calibri" charset="0"/>
              </a:rPr>
              <a:t>techniques are effective in assessing </a:t>
            </a:r>
            <a:r>
              <a:rPr lang="en-US" sz="2400" b="1" dirty="0">
                <a:latin typeface="Calibri" charset="0"/>
              </a:rPr>
              <a:t>how end-users make sense of, interact with, and act on analytics feedback</a:t>
            </a:r>
            <a:r>
              <a:rPr lang="en-US" sz="2400" dirty="0">
                <a:latin typeface="Calibri" charset="0"/>
              </a:rPr>
              <a:t>? </a:t>
            </a:r>
          </a:p>
          <a:p>
            <a:pPr marL="342900" indent="-342900">
              <a:spcAft>
                <a:spcPts val="1200"/>
              </a:spcAft>
              <a:buFont typeface=".AppleSystemUIFont" charset="-120"/>
              <a:buChar char="-"/>
            </a:pPr>
            <a:r>
              <a:rPr lang="en-US" sz="2400" dirty="0" smtClean="0">
                <a:latin typeface="Calibri" charset="0"/>
              </a:rPr>
              <a:t>In </a:t>
            </a:r>
            <a:r>
              <a:rPr lang="en-US" sz="2400" dirty="0">
                <a:latin typeface="Calibri" charset="0"/>
              </a:rPr>
              <a:t>what ways can learning analytics systems be biased, and can they be </a:t>
            </a:r>
            <a:r>
              <a:rPr lang="en-US" sz="2400" b="1" dirty="0">
                <a:latin typeface="Calibri" charset="0"/>
              </a:rPr>
              <a:t>made more transparent </a:t>
            </a:r>
            <a:r>
              <a:rPr lang="en-US" sz="2400" dirty="0">
                <a:latin typeface="Calibri" charset="0"/>
              </a:rPr>
              <a:t>and accountable to different stakeholder groups? </a:t>
            </a:r>
            <a:endParaRPr lang="en-US" sz="2400" dirty="0" smtClean="0">
              <a:latin typeface="Calibri" charset="0"/>
            </a:endParaRPr>
          </a:p>
          <a:p>
            <a:pPr marL="342900" indent="-342900">
              <a:spcAft>
                <a:spcPts val="1200"/>
              </a:spcAft>
              <a:buFont typeface=".AppleSystemUIFont" charset="-120"/>
              <a:buChar char="-"/>
            </a:pPr>
            <a:r>
              <a:rPr lang="en-US" sz="2400" dirty="0" smtClean="0">
                <a:latin typeface="Calibri" charset="0"/>
              </a:rPr>
              <a:t>How </a:t>
            </a:r>
            <a:r>
              <a:rPr lang="en-US" sz="2400" dirty="0">
                <a:latin typeface="Calibri" charset="0"/>
              </a:rPr>
              <a:t>are educational leaders </a:t>
            </a:r>
            <a:r>
              <a:rPr lang="en-US" sz="2400" b="1" dirty="0">
                <a:latin typeface="Calibri" charset="0"/>
              </a:rPr>
              <a:t>creating the conditions</a:t>
            </a:r>
            <a:r>
              <a:rPr lang="en-US" sz="2400" dirty="0">
                <a:latin typeface="Calibri" charset="0"/>
              </a:rPr>
              <a:t> for learning analytics systems to take root and grow? </a:t>
            </a:r>
            <a:endParaRPr lang="en-US" sz="2400" dirty="0" smtClean="0">
              <a:latin typeface="Calibri" charset="0"/>
            </a:endParaRPr>
          </a:p>
          <a:p>
            <a:pPr marL="342900" indent="-342900">
              <a:spcAft>
                <a:spcPts val="1200"/>
              </a:spcAft>
              <a:buFont typeface=".AppleSystemUIFont" charset="-120"/>
              <a:buChar char="-"/>
            </a:pPr>
            <a:r>
              <a:rPr lang="en-US" sz="2400" dirty="0" smtClean="0">
                <a:latin typeface="Calibri" charset="0"/>
              </a:rPr>
              <a:t>How </a:t>
            </a:r>
            <a:r>
              <a:rPr lang="en-US" sz="2400" dirty="0">
                <a:latin typeface="Calibri" charset="0"/>
              </a:rPr>
              <a:t>strong is the evidence that the adoption of learning analytics benefits stakeholders</a:t>
            </a:r>
            <a:r>
              <a:rPr lang="en-US" sz="2400" dirty="0" smtClean="0">
                <a:latin typeface="Calibri" charset="0"/>
              </a:rPr>
              <a:t>?</a:t>
            </a:r>
            <a:endParaRPr lang="en-US" sz="2400" dirty="0">
              <a:effectLst/>
              <a:latin typeface="SymbolMT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4937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3" b="10462"/>
          <a:stretch/>
        </p:blipFill>
        <p:spPr>
          <a:xfrm>
            <a:off x="0" y="0"/>
            <a:ext cx="12192000" cy="6876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4504329"/>
            <a:ext cx="12192000" cy="1754326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80000" rIns="180000" rtlCol="0">
            <a:spAutoFit/>
          </a:bodyPr>
          <a:lstStyle/>
          <a:p>
            <a:r>
              <a:rPr lang="en-US" sz="3600" dirty="0">
                <a:latin typeface="Calibri" charset="0"/>
              </a:rPr>
              <a:t>Successful co-design of analytics </a:t>
            </a:r>
            <a:r>
              <a:rPr lang="en-US" sz="3600" dirty="0" smtClean="0">
                <a:latin typeface="Calibri" charset="0"/>
              </a:rPr>
              <a:t>tools </a:t>
            </a:r>
            <a:r>
              <a:rPr lang="en-US" sz="3600" dirty="0">
                <a:latin typeface="Calibri" charset="0"/>
              </a:rPr>
              <a:t>requires that students have a baseline level of understanding as to what data about them are being collected and what they could be used </a:t>
            </a:r>
            <a:r>
              <a:rPr lang="en-US" sz="3600" dirty="0" smtClean="0">
                <a:latin typeface="Calibri" charset="0"/>
              </a:rPr>
              <a:t>for</a:t>
            </a:r>
            <a:endParaRPr lang="en-US" sz="36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24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" y="132353"/>
            <a:ext cx="2490537" cy="60157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Michelangelo, Abstract, Boy, Child, Adult,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454" y="1"/>
            <a:ext cx="9001125" cy="607117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5980991" y="6189749"/>
            <a:ext cx="966220" cy="404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6" name="Picture 5" descr="staff-online-UNISA-logo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042140" y="6071171"/>
            <a:ext cx="2175512" cy="670199"/>
          </a:xfrm>
          <a:prstGeom prst="rect">
            <a:avLst/>
          </a:prstGeom>
        </p:spPr>
      </p:pic>
      <p:pic>
        <p:nvPicPr>
          <p:cNvPr id="7" name="Picture 5" descr="The Open University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4689" y="6156574"/>
            <a:ext cx="815727" cy="5166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1732519" y="35895"/>
            <a:ext cx="864095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4000" b="1" dirty="0"/>
              <a:t>1. Co-responsibility in an asymmetrical power and contractual relationship</a:t>
            </a:r>
            <a:endParaRPr lang="en-ZA" sz="4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964767" y="4499517"/>
            <a:ext cx="6606765" cy="1323439"/>
          </a:xfrm>
          <a:prstGeom prst="rect">
            <a:avLst/>
          </a:prstGeom>
          <a:solidFill>
            <a:srgbClr val="B2B2B2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000" dirty="0"/>
              <a:t>…obligation to act is a </a:t>
            </a:r>
            <a:r>
              <a:rPr lang="en-US" sz="2000" i="1" dirty="0"/>
              <a:t>co-responsibility</a:t>
            </a:r>
            <a:r>
              <a:rPr lang="en-US" sz="2000" dirty="0"/>
              <a:t> of students and institution, tempered by the asymmetrical power and contractual relationship in which the institution has very specific moral and legal duties to respond</a:t>
            </a:r>
            <a:endParaRPr lang="en-GB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1804527" y="5822958"/>
            <a:ext cx="86409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ZA" sz="1100" dirty="0"/>
              <a:t>Image credit: https://pixabay.com/en/michelangelo-abstract-boy-child-71282/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6569" y="6593792"/>
            <a:ext cx="118339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Prinsloo</a:t>
            </a:r>
            <a:r>
              <a:rPr lang="en-US" sz="1000" dirty="0"/>
              <a:t>, P &amp; Slade S (2017) An elephant in the learning analytics room – the obligation to act, LAK17 presentation, https://</a:t>
            </a:r>
            <a:r>
              <a:rPr lang="en-US" sz="1000" dirty="0" err="1"/>
              <a:t>www.slideshare.net</a:t>
            </a:r>
            <a:r>
              <a:rPr lang="en-US" sz="1000" dirty="0"/>
              <a:t>/</a:t>
            </a:r>
            <a:r>
              <a:rPr lang="en-US" sz="1000" dirty="0" err="1"/>
              <a:t>prinsp</a:t>
            </a:r>
            <a:r>
              <a:rPr lang="en-US" sz="1000" dirty="0"/>
              <a:t>/an-elephant-in-the-learning-analytics-room-the-obligation-to-act</a:t>
            </a:r>
          </a:p>
        </p:txBody>
      </p:sp>
    </p:spTree>
    <p:extLst>
      <p:ext uri="{BB962C8B-B14F-4D97-AF65-F5344CB8AC3E}">
        <p14:creationId xmlns:p14="http://schemas.microsoft.com/office/powerpoint/2010/main" val="68507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7" b="7589"/>
          <a:stretch/>
        </p:blipFill>
        <p:spPr>
          <a:xfrm>
            <a:off x="0" y="0"/>
            <a:ext cx="12192000" cy="6876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3582791"/>
            <a:ext cx="12192000" cy="3293209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80000" rIns="180000">
            <a:spAutoFit/>
          </a:bodyPr>
          <a:lstStyle/>
          <a:p>
            <a:pPr marL="457200" indent="-457200">
              <a:spcAft>
                <a:spcPts val="1200"/>
              </a:spcAft>
              <a:buFont typeface=".AppleSystemUIFont" charset="-120"/>
              <a:buChar char="-"/>
            </a:pPr>
            <a:r>
              <a:rPr lang="en-US" sz="2800" dirty="0" smtClean="0">
                <a:latin typeface="Calibri" charset="0"/>
              </a:rPr>
              <a:t>How </a:t>
            </a:r>
            <a:r>
              <a:rPr lang="en-US" sz="2800" dirty="0">
                <a:latin typeface="Calibri" charset="0"/>
              </a:rPr>
              <a:t>to build critical data literacy skills?</a:t>
            </a:r>
          </a:p>
          <a:p>
            <a:pPr marL="457200" indent="-457200">
              <a:spcAft>
                <a:spcPts val="1200"/>
              </a:spcAft>
              <a:buFont typeface=".AppleSystemUIFont" charset="-120"/>
              <a:buChar char="-"/>
            </a:pPr>
            <a:r>
              <a:rPr lang="en-US" sz="2800" dirty="0" smtClean="0">
                <a:latin typeface="Calibri" charset="0"/>
              </a:rPr>
              <a:t>How </a:t>
            </a:r>
            <a:r>
              <a:rPr lang="en-US" sz="2800" dirty="0">
                <a:latin typeface="Calibri" charset="0"/>
              </a:rPr>
              <a:t>to develop </a:t>
            </a:r>
            <a:r>
              <a:rPr lang="en-US" sz="2800" dirty="0" smtClean="0">
                <a:latin typeface="Calibri" charset="0"/>
              </a:rPr>
              <a:t>awareness </a:t>
            </a:r>
            <a:r>
              <a:rPr lang="en-US" sz="2800" dirty="0">
                <a:latin typeface="Calibri" charset="0"/>
              </a:rPr>
              <a:t>amongst </a:t>
            </a:r>
            <a:r>
              <a:rPr lang="en-US" sz="2800" dirty="0" smtClean="0">
                <a:latin typeface="Calibri" charset="0"/>
              </a:rPr>
              <a:t>students </a:t>
            </a:r>
            <a:r>
              <a:rPr lang="en-US" sz="2800" dirty="0">
                <a:latin typeface="Calibri" charset="0"/>
              </a:rPr>
              <a:t>of the potential </a:t>
            </a:r>
            <a:r>
              <a:rPr lang="en-US" sz="2800" dirty="0" smtClean="0">
                <a:latin typeface="Calibri" charset="0"/>
              </a:rPr>
              <a:t>uses </a:t>
            </a:r>
            <a:r>
              <a:rPr lang="en-US" sz="2800" dirty="0">
                <a:latin typeface="Calibri" charset="0"/>
              </a:rPr>
              <a:t>of their data and the possible consequences?</a:t>
            </a:r>
          </a:p>
          <a:p>
            <a:pPr marL="457200" indent="-457200">
              <a:spcAft>
                <a:spcPts val="1200"/>
              </a:spcAft>
              <a:buFont typeface=".AppleSystemUIFont" charset="-120"/>
              <a:buChar char="-"/>
            </a:pPr>
            <a:r>
              <a:rPr lang="en-US" sz="2800" dirty="0" smtClean="0">
                <a:latin typeface="Calibri" charset="0"/>
              </a:rPr>
              <a:t>How to gather more </a:t>
            </a:r>
            <a:r>
              <a:rPr lang="en-US" sz="2800" dirty="0">
                <a:latin typeface="Calibri" charset="0"/>
              </a:rPr>
              <a:t>information about student </a:t>
            </a:r>
            <a:r>
              <a:rPr lang="en-US" sz="2800" dirty="0" smtClean="0">
                <a:latin typeface="Calibri" charset="0"/>
              </a:rPr>
              <a:t>perspectives?</a:t>
            </a:r>
            <a:endParaRPr lang="en-US" sz="2800" dirty="0">
              <a:latin typeface="Calibri" charset="0"/>
            </a:endParaRPr>
          </a:p>
          <a:p>
            <a:pPr marL="457200" indent="-457200">
              <a:spcAft>
                <a:spcPts val="1200"/>
              </a:spcAft>
              <a:buFont typeface=".AppleSystemUIFont" charset="-120"/>
              <a:buChar char="-"/>
            </a:pPr>
            <a:r>
              <a:rPr lang="en-US" sz="2800" dirty="0" smtClean="0">
                <a:latin typeface="Calibri" charset="0"/>
              </a:rPr>
              <a:t>How to make algorithms open </a:t>
            </a:r>
            <a:r>
              <a:rPr lang="en-US" sz="2800" dirty="0">
                <a:latin typeface="Calibri" charset="0"/>
              </a:rPr>
              <a:t>to interrogation?</a:t>
            </a:r>
          </a:p>
          <a:p>
            <a:pPr marL="457200" indent="-457200">
              <a:spcAft>
                <a:spcPts val="1200"/>
              </a:spcAft>
              <a:buFont typeface=".AppleSystemUIFont" charset="-120"/>
              <a:buChar char="-"/>
            </a:pPr>
            <a:r>
              <a:rPr lang="en-US" sz="2800" dirty="0">
                <a:latin typeface="Calibri" charset="0"/>
              </a:rPr>
              <a:t>How to build skills for working with and interrogating data itself?</a:t>
            </a:r>
          </a:p>
        </p:txBody>
      </p:sp>
    </p:spTree>
    <p:extLst>
      <p:ext uri="{BB962C8B-B14F-4D97-AF65-F5344CB8AC3E}">
        <p14:creationId xmlns:p14="http://schemas.microsoft.com/office/powerpoint/2010/main" val="1099102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1" b="34724"/>
          <a:stretch/>
        </p:blipFill>
        <p:spPr>
          <a:xfrm>
            <a:off x="0" y="0"/>
            <a:ext cx="12192000" cy="6876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438000"/>
            <a:ext cx="12192000" cy="156966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80000" rIns="180000">
            <a:spAutoFit/>
          </a:bodyPr>
          <a:lstStyle/>
          <a:p>
            <a:pPr marL="457200" marR="0" lvl="0" indent="-4572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None/>
              <a:tabLst/>
              <a:defRPr/>
            </a:pPr>
            <a:r>
              <a:rPr lang="en-US" sz="9600" dirty="0" smtClean="0">
                <a:latin typeface="Calibri" charset="0"/>
              </a:rPr>
              <a:t>Informed Consent</a:t>
            </a:r>
            <a:endParaRPr lang="en-US" sz="96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11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80" b="5716"/>
          <a:stretch/>
        </p:blipFill>
        <p:spPr>
          <a:xfrm>
            <a:off x="0" y="-18000"/>
            <a:ext cx="12192000" cy="6876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4580453"/>
            <a:ext cx="12192000" cy="2277547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80000" rIns="180000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None/>
              <a:tabLst/>
              <a:defRPr/>
            </a:pPr>
            <a:r>
              <a:rPr lang="en-US" sz="2800" b="1" dirty="0" smtClean="0">
                <a:latin typeface="Calibri" charset="0"/>
              </a:rPr>
              <a:t>Learning Analytics Data Literacy Playground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Char char="-"/>
              <a:tabLst/>
              <a:defRPr/>
            </a:pPr>
            <a:r>
              <a:rPr lang="en-US" sz="2800" dirty="0" err="1" smtClean="0">
                <a:latin typeface="Calibri" charset="0"/>
              </a:rPr>
              <a:t>Scaffolded</a:t>
            </a:r>
            <a:r>
              <a:rPr lang="en-US" sz="2800" dirty="0" smtClean="0">
                <a:latin typeface="Calibri" charset="0"/>
              </a:rPr>
              <a:t> activities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Char char="-"/>
              <a:tabLst/>
              <a:defRPr/>
            </a:pPr>
            <a:r>
              <a:rPr lang="en-US" sz="2800" dirty="0" smtClean="0">
                <a:latin typeface="Calibri" charset="0"/>
              </a:rPr>
              <a:t>Synthetic data sets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Char char="-"/>
              <a:tabLst/>
              <a:defRPr/>
            </a:pPr>
            <a:r>
              <a:rPr lang="en-US" sz="2800" dirty="0" smtClean="0">
                <a:latin typeface="Calibri" charset="0"/>
              </a:rPr>
              <a:t>Interrogation / experimentation / </a:t>
            </a:r>
            <a:r>
              <a:rPr lang="en-US" sz="2800" dirty="0" err="1" smtClean="0">
                <a:latin typeface="Calibri" charset="0"/>
              </a:rPr>
              <a:t>visualisation</a:t>
            </a:r>
            <a:r>
              <a:rPr lang="en-US" sz="2800" dirty="0" smtClean="0">
                <a:latin typeface="Calibri" charset="0"/>
              </a:rPr>
              <a:t> tools</a:t>
            </a:r>
            <a:endParaRPr lang="en-US" sz="28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75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04"/>
          <a:stretch/>
        </p:blipFill>
        <p:spPr>
          <a:xfrm>
            <a:off x="0" y="0"/>
            <a:ext cx="12236458" cy="6876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4598453"/>
            <a:ext cx="12192000" cy="2277547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80000" rIns="180000">
            <a:spAutoFit/>
          </a:bodyPr>
          <a:lstStyle/>
          <a:p>
            <a:pPr marL="457200" indent="-457200" defTabSz="914400">
              <a:spcAft>
                <a:spcPts val="1200"/>
              </a:spcAft>
              <a:buFont typeface=".AppleSystemUIFont" charset="-120"/>
              <a:buChar char="-"/>
            </a:pPr>
            <a:r>
              <a:rPr lang="en-US" sz="2800" dirty="0">
                <a:latin typeface="Calibri" charset="0"/>
              </a:rPr>
              <a:t>Challenge assumptions</a:t>
            </a:r>
          </a:p>
          <a:p>
            <a:pPr marL="457200" indent="-457200" defTabSz="914400">
              <a:spcAft>
                <a:spcPts val="1200"/>
              </a:spcAft>
              <a:buFont typeface=".AppleSystemUIFont" charset="-120"/>
              <a:buChar char="-"/>
            </a:pPr>
            <a:r>
              <a:rPr lang="en-US" sz="2800" dirty="0">
                <a:latin typeface="Calibri" charset="0"/>
              </a:rPr>
              <a:t>Reveal potential insights </a:t>
            </a:r>
          </a:p>
          <a:p>
            <a:pPr marL="457200" indent="-457200" defTabSz="914400">
              <a:spcAft>
                <a:spcPts val="1200"/>
              </a:spcAft>
              <a:buFont typeface=".AppleSystemUIFont" charset="-120"/>
              <a:buChar char="-"/>
            </a:pPr>
            <a:r>
              <a:rPr lang="en-US" sz="2800" dirty="0">
                <a:latin typeface="Calibri" charset="0"/>
              </a:rPr>
              <a:t>Collect insights through in-built </a:t>
            </a:r>
            <a:r>
              <a:rPr lang="en-US" sz="2800" dirty="0" smtClean="0">
                <a:latin typeface="Calibri" charset="0"/>
              </a:rPr>
              <a:t>feedback</a:t>
            </a:r>
          </a:p>
          <a:p>
            <a:pPr marL="457200" indent="-457200" defTabSz="914400">
              <a:spcAft>
                <a:spcPts val="1200"/>
              </a:spcAft>
              <a:buFont typeface=".AppleSystemUIFont" charset="-120"/>
              <a:buChar char="-"/>
            </a:pPr>
            <a:r>
              <a:rPr lang="en-US" sz="2800" dirty="0" smtClean="0">
                <a:latin typeface="Calibri" charset="0"/>
              </a:rPr>
              <a:t>Playful, not scary</a:t>
            </a:r>
            <a:endParaRPr lang="en-US" sz="28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284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5510"/>
          <a:stretch/>
        </p:blipFill>
        <p:spPr>
          <a:xfrm>
            <a:off x="0" y="0"/>
            <a:ext cx="12207689" cy="6876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3939467"/>
            <a:ext cx="12192000" cy="2936533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80000" rIns="180000">
            <a:spAutoFit/>
          </a:bodyPr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AutoNum type="arabicPeriod"/>
              <a:tabLst/>
              <a:defRPr/>
            </a:pPr>
            <a:r>
              <a:rPr lang="en-US" sz="2800" dirty="0" smtClean="0">
                <a:latin typeface="Calibri" charset="0"/>
              </a:rPr>
              <a:t>Brainstorm learning analytics use cases 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AutoNum type="arabicPeriod"/>
              <a:tabLst/>
              <a:defRPr/>
            </a:pPr>
            <a:r>
              <a:rPr lang="en-US" sz="2800" dirty="0" smtClean="0">
                <a:latin typeface="Calibri" charset="0"/>
              </a:rPr>
              <a:t>Define activities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AutoNum type="arabicPeriod"/>
              <a:tabLst/>
              <a:defRPr/>
            </a:pPr>
            <a:r>
              <a:rPr lang="en-US" sz="2800" dirty="0" smtClean="0">
                <a:latin typeface="Calibri" charset="0"/>
              </a:rPr>
              <a:t>Develop data and tools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AutoNum type="arabicPeriod"/>
              <a:tabLst/>
              <a:defRPr/>
            </a:pPr>
            <a:r>
              <a:rPr lang="en-US" sz="2800" dirty="0" smtClean="0">
                <a:latin typeface="Calibri" charset="0"/>
              </a:rPr>
              <a:t>Develop feedback mechanisms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.AppleSystemUIFont" charset="-120"/>
              <a:buAutoNum type="arabicPeriod"/>
              <a:tabLst/>
              <a:defRPr/>
            </a:pPr>
            <a:r>
              <a:rPr lang="en-US" sz="2800" dirty="0" smtClean="0">
                <a:latin typeface="Calibri" charset="0"/>
              </a:rPr>
              <a:t>Packaging and delivery</a:t>
            </a:r>
          </a:p>
        </p:txBody>
      </p:sp>
    </p:spTree>
    <p:extLst>
      <p:ext uri="{BB962C8B-B14F-4D97-AF65-F5344CB8AC3E}">
        <p14:creationId xmlns:p14="http://schemas.microsoft.com/office/powerpoint/2010/main" val="1095440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324</Words>
  <Application>Microsoft Macintosh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.AppleSystemUIFont</vt:lpstr>
      <vt:lpstr>Arial</vt:lpstr>
      <vt:lpstr>Calibri</vt:lpstr>
      <vt:lpstr>Calibri Light</vt:lpstr>
      <vt:lpstr>SymbolMT</vt:lpstr>
      <vt:lpstr>Office Theme</vt:lpstr>
      <vt:lpstr>Learning Analytics Data Literacy Playground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Analytics Data Literacy Playground</dc:title>
  <dc:creator>SCOTT Anne-Marie</dc:creator>
  <cp:lastModifiedBy>SCOTT Anne-Marie</cp:lastModifiedBy>
  <cp:revision>13</cp:revision>
  <dcterms:created xsi:type="dcterms:W3CDTF">2018-03-04T00:15:14Z</dcterms:created>
  <dcterms:modified xsi:type="dcterms:W3CDTF">2018-03-05T20:42:37Z</dcterms:modified>
</cp:coreProperties>
</file>

<file path=docProps/thumbnail.jpeg>
</file>